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0"/>
  </p:notesMasterIdLst>
  <p:sldIdLst>
    <p:sldId id="256" r:id="rId2"/>
    <p:sldId id="257" r:id="rId3"/>
    <p:sldId id="258" r:id="rId4"/>
    <p:sldId id="261" r:id="rId5"/>
    <p:sldId id="259" r:id="rId6"/>
    <p:sldId id="260" r:id="rId7"/>
    <p:sldId id="262" r:id="rId8"/>
    <p:sldId id="263" r:id="rId9"/>
  </p:sldIdLst>
  <p:sldSz cx="9144000" cy="5143500" type="screen16x9"/>
  <p:notesSz cx="6858000" cy="9144000"/>
  <p:embeddedFontLst>
    <p:embeddedFont>
      <p:font typeface="Arial Rounded MT Bold" panose="020F0704030504030204" pitchFamily="34" charset="0"/>
      <p:regular r:id="rId11"/>
    </p:embeddedFont>
    <p:embeddedFont>
      <p:font typeface="IBM Plex Sans" panose="020B0503050203000203" pitchFamily="34" charset="0"/>
      <p:regular r:id="rId12"/>
      <p:bold r:id="rId13"/>
      <p:italic r:id="rId14"/>
      <p:boldItalic r:id="rId15"/>
    </p:embeddedFont>
    <p:embeddedFont>
      <p:font typeface="Merriweather" panose="00000500000000000000" pitchFamily="2"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20" roundtripDataSignature="AMtx7mirVFXO0Y+gBcjyG77OGRY+W3dAt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54C20C-6055-1F95-2A08-624CF2EC0D3A}" v="208" dt="2025-09-19T09:35:34.222"/>
    <p1510:client id="{17A9D912-BF0E-B8D0-A5A9-B95CE5679D93}" v="256" dt="2025-09-19T09:10:05.605"/>
    <p1510:client id="{217DEFAA-BA8F-E388-99CA-E0E6E4770113}" v="139" dt="2025-09-19T09:20:07.090"/>
    <p1510:client id="{3B90021A-8494-442D-B512-D503A9867A1F}" v="6" dt="2025-09-19T06:55:09.347"/>
    <p1510:client id="{3E922E44-5038-4088-8C02-DC8FAF6E957F}" v="252" dt="2025-09-19T09:38:52.976"/>
    <p1510:client id="{80D4882C-6DA3-F511-CFA6-CBF2049A2ECF}" v="11" dt="2025-09-19T09:25:04.379"/>
    <p1510:client id="{F297AED4-9301-188F-C7C1-9C11B49CB58F}" v="18" dt="2025-09-19T09:37:07.7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6.fntdata"/><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Google Shape;11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7272eebcc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 name="Google Shape;91;g37272eebcc5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 name="Google Shape;10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6ba1536f02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36ba1536f02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8"/>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8"/>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7"/>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7"/>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9"/>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5" name="Google Shape;15;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 name="Google Shape;18;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9" name="Google Shape;19;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11"/>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3" name="Google Shape;23;p1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13"/>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13"/>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14"/>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15"/>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1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15"/>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15"/>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0" name="Google Shape;40;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6"/>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shreeteja172/Smart-Research-Assistant" TargetMode="Externa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
          <p:cNvSpPr txBox="1"/>
          <p:nvPr/>
        </p:nvSpPr>
        <p:spPr>
          <a:xfrm>
            <a:off x="1771700" y="400813"/>
            <a:ext cx="5795100" cy="3849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Clr>
                <a:srgbClr val="000000"/>
              </a:buClr>
              <a:buSzPts val="2500"/>
              <a:buFont typeface="Arial"/>
              <a:buNone/>
            </a:pPr>
            <a:r>
              <a:rPr lang="en-GB" sz="2500" b="1" i="0" u="none" strike="noStrike" cap="none">
                <a:solidFill>
                  <a:srgbClr val="000000"/>
                </a:solidFill>
                <a:latin typeface="Arial"/>
                <a:ea typeface="Arial"/>
                <a:cs typeface="Arial"/>
                <a:sym typeface="Arial"/>
              </a:rPr>
              <a:t>Problem Statement and Team Details</a:t>
            </a:r>
            <a:endParaRPr sz="700" b="0" i="0" u="none" strike="noStrike" cap="none">
              <a:solidFill>
                <a:srgbClr val="000000"/>
              </a:solidFill>
              <a:latin typeface="Arial"/>
              <a:ea typeface="Arial"/>
              <a:cs typeface="Arial"/>
              <a:sym typeface="Arial"/>
            </a:endParaRPr>
          </a:p>
        </p:txBody>
      </p:sp>
      <p:sp>
        <p:nvSpPr>
          <p:cNvPr id="55" name="Google Shape;55;p1"/>
          <p:cNvSpPr txBox="1"/>
          <p:nvPr/>
        </p:nvSpPr>
        <p:spPr>
          <a:xfrm>
            <a:off x="76769" y="993127"/>
            <a:ext cx="8778901" cy="5170646"/>
          </a:xfrm>
          <a:prstGeom prst="rect">
            <a:avLst/>
          </a:prstGeom>
          <a:noFill/>
          <a:ln>
            <a:noFill/>
          </a:ln>
        </p:spPr>
        <p:txBody>
          <a:bodyPr spcFirstLastPara="1" wrap="square" lIns="0" tIns="0" rIns="0" bIns="0" anchor="t" anchorCtr="0">
            <a:spAutoFit/>
          </a:bodyPr>
          <a:lstStyle/>
          <a:p>
            <a:pPr algn="just">
              <a:lnSpc>
                <a:spcPct val="140000"/>
              </a:lnSpc>
              <a:buSzPts val="1500"/>
            </a:pPr>
            <a:r>
              <a:rPr lang="en-GB" sz="1500" b="1" i="0" u="none" strike="noStrike" cap="none">
                <a:solidFill>
                  <a:srgbClr val="000000"/>
                </a:solidFill>
                <a:latin typeface="Arial"/>
                <a:ea typeface="Arial"/>
                <a:cs typeface="Arial"/>
                <a:sym typeface="Arial"/>
              </a:rPr>
              <a:t> </a:t>
            </a:r>
            <a:r>
              <a:rPr lang="en-GB" sz="1600" b="1"/>
              <a:t>Problem Statement:</a:t>
            </a:r>
            <a:r>
              <a:rPr lang="en-US" sz="1600"/>
              <a:t> </a:t>
            </a:r>
            <a:r>
              <a:rPr lang="en-US" sz="1600">
                <a:latin typeface="Aptos"/>
              </a:rPr>
              <a:t>Whether it’s preparing an assignment, writing a project report, or doing market research for a startup idea, people spend hours Googling and reading PDFs. The problem is that current tools are fragmented Search engines return pages of links, not concise answers. Chatbots trained on PDFs only work with one file and can’t connect multiple sources. Summarizers often skip citations, making it hard to trust the answer.</a:t>
            </a:r>
          </a:p>
          <a:p>
            <a:pPr marL="0" marR="0" lvl="0" indent="0" algn="just" rtl="0">
              <a:lnSpc>
                <a:spcPct val="140000"/>
              </a:lnSpc>
              <a:spcBef>
                <a:spcPts val="0"/>
              </a:spcBef>
              <a:spcAft>
                <a:spcPts val="0"/>
              </a:spcAft>
              <a:buClr>
                <a:srgbClr val="000000"/>
              </a:buClr>
              <a:buSzPts val="1500"/>
              <a:buFont typeface="Arial"/>
              <a:buNone/>
            </a:pPr>
            <a:endParaRPr sz="700" b="0" i="0" u="none" strike="noStrike" cap="none">
              <a:solidFill>
                <a:srgbClr val="000000"/>
              </a:solidFill>
              <a:latin typeface="Arial"/>
              <a:ea typeface="Arial"/>
              <a:cs typeface="Arial"/>
              <a:sym typeface="Arial"/>
            </a:endParaRPr>
          </a:p>
          <a:p>
            <a:pPr>
              <a:lnSpc>
                <a:spcPct val="140000"/>
              </a:lnSpc>
              <a:buSzPts val="1500"/>
            </a:pPr>
            <a:r>
              <a:rPr lang="en-GB" sz="1600" b="1"/>
              <a:t>Team Name:  </a:t>
            </a:r>
            <a:r>
              <a:rPr lang="en-GB" sz="1600" err="1"/>
              <a:t>Dharmayodha</a:t>
            </a:r>
            <a:r>
              <a:rPr lang="en-GB" sz="1600"/>
              <a:t>.</a:t>
            </a:r>
            <a:br>
              <a:rPr lang="en-GB" sz="1500" b="1" i="0" u="none" strike="noStrike" cap="none">
                <a:latin typeface="Arial"/>
                <a:ea typeface="Arial"/>
                <a:cs typeface="Arial"/>
              </a:rPr>
            </a:br>
            <a:endParaRPr lang="en-GB" b="1"/>
          </a:p>
          <a:p>
            <a:pPr lvl="0" algn="just">
              <a:lnSpc>
                <a:spcPct val="140000"/>
              </a:lnSpc>
              <a:buSzPts val="1500"/>
            </a:pPr>
            <a:r>
              <a:rPr lang="en-IN" sz="1500" b="1"/>
              <a:t>Team Leader Name: </a:t>
            </a:r>
            <a:r>
              <a:rPr lang="en-IN" sz="1500" err="1"/>
              <a:t>M.</a:t>
            </a:r>
            <a:r>
              <a:rPr lang="en-IN" sz="1600" err="1"/>
              <a:t>ShreeTeja</a:t>
            </a:r>
            <a:r>
              <a:rPr lang="en-IN" sz="1600"/>
              <a:t>.</a:t>
            </a:r>
          </a:p>
          <a:p>
            <a:pPr lvl="0" algn="just">
              <a:lnSpc>
                <a:spcPct val="140000"/>
              </a:lnSpc>
              <a:buSzPts val="1500"/>
            </a:pPr>
            <a:endParaRPr lang="en-US" sz="1500" b="1" i="0" u="none" strike="noStrike" cap="none">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r>
              <a:rPr lang="en-GB" sz="1500" b="1" i="0" u="none" strike="noStrike" cap="none">
                <a:solidFill>
                  <a:srgbClr val="000000"/>
                </a:solidFill>
                <a:latin typeface="Arial"/>
                <a:ea typeface="Arial"/>
                <a:cs typeface="Arial"/>
                <a:sym typeface="Arial"/>
              </a:rPr>
              <a:t>Institute Name: </a:t>
            </a:r>
            <a:r>
              <a:rPr lang="en-GB" sz="1600" i="0" u="none" strike="noStrike" cap="none">
                <a:solidFill>
                  <a:srgbClr val="000000"/>
                </a:solidFill>
                <a:latin typeface="Arial"/>
                <a:ea typeface="Arial"/>
                <a:cs typeface="Arial"/>
                <a:sym typeface="Arial"/>
              </a:rPr>
              <a:t>K L University</a:t>
            </a:r>
            <a:endParaRPr lang="en-GB" sz="1600"/>
          </a:p>
          <a:p>
            <a:pPr marL="0" marR="0" lvl="0" indent="0" algn="just" rtl="0">
              <a:lnSpc>
                <a:spcPct val="140000"/>
              </a:lnSpc>
              <a:spcBef>
                <a:spcPts val="0"/>
              </a:spcBef>
              <a:spcAft>
                <a:spcPts val="0"/>
              </a:spcAft>
              <a:buClr>
                <a:srgbClr val="000000"/>
              </a:buClr>
              <a:buSzPts val="1500"/>
              <a:buFont typeface="Arial"/>
              <a:buNone/>
            </a:pPr>
            <a:endParaRPr lang="en-GB" sz="1500" b="1" i="0" u="none" strike="noStrike" cap="none">
              <a:solidFill>
                <a:srgbClr val="000000"/>
              </a:solidFill>
              <a:latin typeface="Arial"/>
              <a:ea typeface="Arial"/>
              <a:cs typeface="Arial"/>
              <a:sym typeface="Arial"/>
            </a:endParaRPr>
          </a:p>
          <a:p>
            <a:pPr algn="just">
              <a:lnSpc>
                <a:spcPct val="140000"/>
              </a:lnSpc>
              <a:buSzPts val="1500"/>
            </a:pPr>
            <a:r>
              <a:rPr lang="en-GB" sz="1500" b="1" i="0" u="none" strike="noStrike" cap="none">
                <a:solidFill>
                  <a:srgbClr val="000000"/>
                </a:solidFill>
                <a:latin typeface="Arial"/>
                <a:ea typeface="Arial"/>
                <a:cs typeface="Arial"/>
                <a:sym typeface="Arial"/>
              </a:rPr>
              <a:t>Team Leader Email ID:</a:t>
            </a:r>
            <a:r>
              <a:rPr lang="en-GB" sz="1500" b="1"/>
              <a:t> </a:t>
            </a:r>
            <a:r>
              <a:rPr lang="en-GB" sz="1600"/>
              <a:t>smutukundu2206@gmail.com</a:t>
            </a:r>
            <a:endParaRPr lang="en-GB" sz="1600" i="0" u="none" strike="noStrike" cap="none">
              <a:solidFill>
                <a:srgbClr val="000000"/>
              </a:solidFill>
              <a:latin typeface="Arial"/>
              <a:ea typeface="Arial"/>
              <a:cs typeface="Arial"/>
            </a:endParaRPr>
          </a:p>
          <a:p>
            <a:pPr marL="0" marR="0" lvl="0" indent="0" algn="just" rtl="0">
              <a:lnSpc>
                <a:spcPct val="140000"/>
              </a:lnSpc>
              <a:spcBef>
                <a:spcPts val="0"/>
              </a:spcBef>
              <a:spcAft>
                <a:spcPts val="0"/>
              </a:spcAft>
              <a:buClr>
                <a:srgbClr val="000000"/>
              </a:buClr>
              <a:buSzPts val="1500"/>
              <a:buFont typeface="Arial"/>
              <a:buNone/>
            </a:pPr>
            <a:endParaRPr sz="1500" b="1" i="0" u="none" strike="noStrike" cap="none">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endParaRPr sz="1500" b="1" i="0" u="none" strike="noStrike" cap="none">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endParaRPr sz="1500" b="1" i="0" u="none" strike="noStrike" cap="none">
              <a:solidFill>
                <a:srgbClr val="000000"/>
              </a:solidFill>
              <a:latin typeface="Arial"/>
              <a:ea typeface="Arial"/>
              <a:cs typeface="Arial"/>
              <a:sym typeface="Arial"/>
            </a:endParaRPr>
          </a:p>
        </p:txBody>
      </p:sp>
      <p:sp>
        <p:nvSpPr>
          <p:cNvPr id="56" name="Google Shape;56;p1"/>
          <p:cNvSpPr txBox="1"/>
          <p:nvPr/>
        </p:nvSpPr>
        <p:spPr>
          <a:xfrm>
            <a:off x="2335200" y="1206950"/>
            <a:ext cx="6808800" cy="292500"/>
          </a:xfrm>
          <a:prstGeom prst="rect">
            <a:avLst/>
          </a:prstGeom>
          <a:noFill/>
          <a:ln>
            <a:noFill/>
          </a:ln>
        </p:spPr>
        <p:txBody>
          <a:bodyPr spcFirstLastPara="1" wrap="square" lIns="91425" tIns="45700" rIns="91425" bIns="45700" anchor="t" anchorCtr="0">
            <a:spAutoFit/>
          </a:bodyPr>
          <a:lstStyle/>
          <a:p>
            <a:pPr marL="302260" marR="0" lvl="1" indent="0" algn="l" rtl="0">
              <a:lnSpc>
                <a:spcPct val="100000"/>
              </a:lnSpc>
              <a:spcBef>
                <a:spcPts val="0"/>
              </a:spcBef>
              <a:spcAft>
                <a:spcPts val="0"/>
              </a:spcAft>
              <a:buClr>
                <a:srgbClr val="000000"/>
              </a:buClr>
              <a:buSzPts val="1300"/>
              <a:buFont typeface="Arial"/>
              <a:buNone/>
            </a:pPr>
            <a:endParaRPr sz="1300" b="0" i="0" u="none" strike="noStrike" cap="none">
              <a:solidFill>
                <a:schemeClr val="dk1"/>
              </a:solidFill>
              <a:latin typeface="Arial"/>
              <a:ea typeface="Arial"/>
              <a:cs typeface="Arial"/>
              <a:sym typeface="Arial"/>
            </a:endParaRPr>
          </a:p>
        </p:txBody>
      </p:sp>
      <p:sp>
        <p:nvSpPr>
          <p:cNvPr id="57" name="Google Shape;57;p1"/>
          <p:cNvSpPr txBox="1"/>
          <p:nvPr/>
        </p:nvSpPr>
        <p:spPr>
          <a:xfrm>
            <a:off x="1979700" y="3274345"/>
            <a:ext cx="7348200" cy="307800"/>
          </a:xfrm>
          <a:prstGeom prst="rect">
            <a:avLst/>
          </a:prstGeom>
          <a:noFill/>
          <a:ln>
            <a:noFill/>
          </a:ln>
        </p:spPr>
        <p:txBody>
          <a:bodyPr spcFirstLastPara="1" wrap="square" lIns="91425" tIns="45700" rIns="91425" bIns="45700" anchor="t" anchorCtr="0">
            <a:spAutoFit/>
          </a:bodyPr>
          <a:lstStyle/>
          <a:p>
            <a:pPr marL="302260" marR="0" lvl="1"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IBM Plex Sans"/>
              <a:ea typeface="IBM Plex Sans"/>
              <a:cs typeface="IBM Plex Sans"/>
              <a:sym typeface="IBM Plex Sans"/>
            </a:endParaRPr>
          </a:p>
        </p:txBody>
      </p:sp>
      <p:sp>
        <p:nvSpPr>
          <p:cNvPr id="58" name="Google Shape;58;p1"/>
          <p:cNvSpPr txBox="1"/>
          <p:nvPr/>
        </p:nvSpPr>
        <p:spPr>
          <a:xfrm>
            <a:off x="1979700" y="3944776"/>
            <a:ext cx="7348200" cy="307800"/>
          </a:xfrm>
          <a:prstGeom prst="rect">
            <a:avLst/>
          </a:prstGeom>
          <a:noFill/>
          <a:ln>
            <a:noFill/>
          </a:ln>
        </p:spPr>
        <p:txBody>
          <a:bodyPr spcFirstLastPara="1" wrap="square" lIns="91425" tIns="45700" rIns="91425" bIns="45700" anchor="t" anchorCtr="0">
            <a:spAutoFit/>
          </a:bodyPr>
          <a:lstStyle/>
          <a:p>
            <a:pPr marL="302260" marR="0" lvl="1"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IBM Plex Sans"/>
              <a:ea typeface="IBM Plex Sans"/>
              <a:cs typeface="IBM Plex Sans"/>
              <a:sym typeface="IBM Plex Sans"/>
            </a:endParaRPr>
          </a:p>
        </p:txBody>
      </p:sp>
      <p:pic>
        <p:nvPicPr>
          <p:cNvPr id="59" name="Google Shape;59;p1"/>
          <p:cNvPicPr preferRelativeResize="0"/>
          <p:nvPr/>
        </p:nvPicPr>
        <p:blipFill rotWithShape="1">
          <a:blip r:embed="rId3">
            <a:alphaModFix/>
          </a:blip>
          <a:srcRect/>
          <a:stretch/>
        </p:blipFill>
        <p:spPr>
          <a:xfrm>
            <a:off x="79816" y="0"/>
            <a:ext cx="1026150" cy="1026150"/>
          </a:xfrm>
          <a:prstGeom prst="rect">
            <a:avLst/>
          </a:prstGeom>
          <a:noFill/>
          <a:ln>
            <a:noFill/>
          </a:ln>
        </p:spPr>
      </p:pic>
      <p:sp>
        <p:nvSpPr>
          <p:cNvPr id="60" name="Google Shape;60;p1"/>
          <p:cNvSpPr txBox="1"/>
          <p:nvPr/>
        </p:nvSpPr>
        <p:spPr>
          <a:xfrm>
            <a:off x="2280950" y="2077038"/>
            <a:ext cx="62502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61" name="Google Shape;61;p1"/>
          <p:cNvSpPr txBox="1"/>
          <p:nvPr/>
        </p:nvSpPr>
        <p:spPr>
          <a:xfrm>
            <a:off x="2574000" y="4510325"/>
            <a:ext cx="62049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2"/>
          <p:cNvPicPr preferRelativeResize="0"/>
          <p:nvPr/>
        </p:nvPicPr>
        <p:blipFill rotWithShape="1">
          <a:blip r:embed="rId3">
            <a:alphaModFix/>
          </a:blip>
          <a:srcRect/>
          <a:stretch/>
        </p:blipFill>
        <p:spPr>
          <a:xfrm>
            <a:off x="108800" y="0"/>
            <a:ext cx="1026150" cy="1026150"/>
          </a:xfrm>
          <a:prstGeom prst="rect">
            <a:avLst/>
          </a:prstGeom>
          <a:noFill/>
          <a:ln>
            <a:noFill/>
          </a:ln>
        </p:spPr>
      </p:pic>
      <p:sp>
        <p:nvSpPr>
          <p:cNvPr id="67" name="Google Shape;67;p2"/>
          <p:cNvSpPr txBox="1"/>
          <p:nvPr/>
        </p:nvSpPr>
        <p:spPr>
          <a:xfrm>
            <a:off x="1293475" y="4464200"/>
            <a:ext cx="62502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2"/>
              </a:solidFill>
              <a:latin typeface="Arial"/>
              <a:ea typeface="Arial"/>
              <a:cs typeface="Arial"/>
              <a:sym typeface="Arial"/>
            </a:endParaRPr>
          </a:p>
        </p:txBody>
      </p:sp>
      <p:sp>
        <p:nvSpPr>
          <p:cNvPr id="68" name="Google Shape;68;p2"/>
          <p:cNvSpPr txBox="1"/>
          <p:nvPr/>
        </p:nvSpPr>
        <p:spPr>
          <a:xfrm>
            <a:off x="152825" y="1295550"/>
            <a:ext cx="3109800" cy="1919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chemeClr val="dk2"/>
              </a:solidFill>
              <a:latin typeface="Merriweather"/>
              <a:ea typeface="Merriweather"/>
              <a:cs typeface="Merriweather"/>
              <a:sym typeface="Merriweather"/>
            </a:endParaRPr>
          </a:p>
        </p:txBody>
      </p:sp>
      <p:sp>
        <p:nvSpPr>
          <p:cNvPr id="69" name="Google Shape;69;p2"/>
          <p:cNvSpPr/>
          <p:nvPr/>
        </p:nvSpPr>
        <p:spPr>
          <a:xfrm>
            <a:off x="5586825" y="4695875"/>
            <a:ext cx="710100" cy="258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2"/>
          <p:cNvSpPr/>
          <p:nvPr/>
        </p:nvSpPr>
        <p:spPr>
          <a:xfrm>
            <a:off x="8556725" y="4728150"/>
            <a:ext cx="587400" cy="254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2"/>
          <p:cNvSpPr txBox="1"/>
          <p:nvPr/>
        </p:nvSpPr>
        <p:spPr>
          <a:xfrm>
            <a:off x="2062197" y="235206"/>
            <a:ext cx="5019600" cy="3849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GB" sz="2500" b="1"/>
              <a:t>Problem and Solution</a:t>
            </a:r>
            <a:endParaRPr sz="700"/>
          </a:p>
        </p:txBody>
      </p:sp>
      <p:grpSp>
        <p:nvGrpSpPr>
          <p:cNvPr id="72" name="Google Shape;72;p2"/>
          <p:cNvGrpSpPr/>
          <p:nvPr/>
        </p:nvGrpSpPr>
        <p:grpSpPr>
          <a:xfrm>
            <a:off x="465613" y="1070299"/>
            <a:ext cx="8212361" cy="3995320"/>
            <a:chOff x="-6976" y="-38100"/>
            <a:chExt cx="2090776" cy="1503300"/>
          </a:xfrm>
        </p:grpSpPr>
        <p:sp>
          <p:nvSpPr>
            <p:cNvPr id="73" name="Google Shape;73;p2"/>
            <p:cNvSpPr/>
            <p:nvPr/>
          </p:nvSpPr>
          <p:spPr>
            <a:xfrm>
              <a:off x="-6976" y="-19041"/>
              <a:ext cx="2083903" cy="1465108"/>
            </a:xfrm>
            <a:custGeom>
              <a:avLst/>
              <a:gdLst/>
              <a:ahLst/>
              <a:cxnLst/>
              <a:rect l="l" t="t" r="r" b="b"/>
              <a:pathLst>
                <a:path w="2083903" h="1465108" extrusionOk="0">
                  <a:moveTo>
                    <a:pt x="0" y="0"/>
                  </a:moveTo>
                  <a:lnTo>
                    <a:pt x="2083903" y="0"/>
                  </a:lnTo>
                  <a:lnTo>
                    <a:pt x="2083903" y="1465108"/>
                  </a:lnTo>
                  <a:lnTo>
                    <a:pt x="0" y="1465108"/>
                  </a:lnTo>
                  <a:close/>
                </a:path>
              </a:pathLst>
            </a:custGeom>
            <a:solidFill>
              <a:srgbClr val="FFFFFF"/>
            </a:solidFill>
            <a:ln w="38100" cap="sq" cmpd="sng">
              <a:solidFill>
                <a:srgbClr val="000000"/>
              </a:solidFill>
              <a:prstDash val="solid"/>
              <a:miter lim="8000"/>
              <a:headEnd type="none" w="sm" len="sm"/>
              <a:tailEnd type="none" w="sm" len="sm"/>
            </a:ln>
          </p:spPr>
        </p:sp>
        <p:sp>
          <p:nvSpPr>
            <p:cNvPr id="74" name="Google Shape;74;p2"/>
            <p:cNvSpPr txBox="1"/>
            <p:nvPr/>
          </p:nvSpPr>
          <p:spPr>
            <a:xfrm>
              <a:off x="0" y="-38100"/>
              <a:ext cx="2083800" cy="15033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rgbClr val="000000"/>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E631D1D7-12F4-F060-459E-5CB8C88A2631}"/>
              </a:ext>
            </a:extLst>
          </p:cNvPr>
          <p:cNvSpPr txBox="1"/>
          <p:nvPr/>
        </p:nvSpPr>
        <p:spPr>
          <a:xfrm>
            <a:off x="544959" y="1120952"/>
            <a:ext cx="6651296" cy="3754874"/>
          </a:xfrm>
          <a:prstGeom prst="rect">
            <a:avLst/>
          </a:prstGeom>
          <a:noFill/>
        </p:spPr>
        <p:txBody>
          <a:bodyPr wrap="square" lIns="91440" tIns="45720" rIns="91440" bIns="45720" rtlCol="0" anchor="t">
            <a:spAutoFit/>
          </a:bodyPr>
          <a:lstStyle/>
          <a:p>
            <a:r>
              <a:rPr lang="en-US" b="1" u="sng"/>
              <a:t>Problem:</a:t>
            </a:r>
          </a:p>
          <a:p>
            <a:r>
              <a:rPr lang="en-US">
                <a:latin typeface="Aptos"/>
              </a:rPr>
              <a:t>People spend hours Googling, reading PDFs, and browsing multiple sites for research.</a:t>
            </a:r>
          </a:p>
          <a:p>
            <a:r>
              <a:rPr lang="en-US">
                <a:latin typeface="Aptos"/>
              </a:rPr>
              <a:t>Current tools are fragmented:</a:t>
            </a:r>
            <a:br>
              <a:rPr lang="en-US">
                <a:latin typeface="Aptos"/>
              </a:rPr>
            </a:br>
            <a:r>
              <a:rPr lang="en-US">
                <a:latin typeface="Aptos"/>
              </a:rPr>
              <a:t>• Search engines → show links, not direct answers.</a:t>
            </a:r>
            <a:br>
              <a:rPr lang="en-US">
                <a:latin typeface="Aptos"/>
              </a:rPr>
            </a:br>
            <a:r>
              <a:rPr lang="en-US">
                <a:latin typeface="Aptos"/>
              </a:rPr>
              <a:t>• PDF bots → work only on one file, no cross-source analysis.</a:t>
            </a:r>
            <a:br>
              <a:rPr lang="en-US">
                <a:latin typeface="Aptos"/>
              </a:rPr>
            </a:br>
            <a:r>
              <a:rPr lang="en-US">
                <a:latin typeface="Aptos"/>
              </a:rPr>
              <a:t>• Summarizers → often skip citations, making insights untrustworthy.</a:t>
            </a:r>
          </a:p>
          <a:p>
            <a:r>
              <a:rPr lang="en-US">
                <a:latin typeface="Aptos"/>
              </a:rPr>
              <a:t>This causes wasted time, shallow knowledge, and risk of outdated info.</a:t>
            </a:r>
          </a:p>
          <a:p>
            <a:r>
              <a:rPr lang="en-US">
                <a:latin typeface="Aptos"/>
              </a:rPr>
              <a:t>Students, teachers, researchers, and startups are all affected.</a:t>
            </a:r>
          </a:p>
          <a:p>
            <a:endParaRPr lang="en-US">
              <a:latin typeface="Aptos"/>
            </a:endParaRPr>
          </a:p>
          <a:p>
            <a:r>
              <a:rPr lang="en-US" b="1" u="sng"/>
              <a:t>Solution</a:t>
            </a:r>
            <a:r>
              <a:rPr lang="en-US"/>
              <a:t>:</a:t>
            </a:r>
          </a:p>
          <a:p>
            <a:r>
              <a:rPr lang="en-US" b="1"/>
              <a:t>Smart Research Assistant</a:t>
            </a:r>
            <a:br>
              <a:rPr lang="en-US"/>
            </a:br>
            <a:r>
              <a:rPr lang="en-US"/>
              <a:t>• </a:t>
            </a:r>
            <a:r>
              <a:rPr lang="en-US">
                <a:latin typeface="Aptos"/>
              </a:rPr>
              <a:t>Takes a question as input.</a:t>
            </a:r>
            <a:br>
              <a:rPr lang="en-US">
                <a:latin typeface="Aptos"/>
              </a:rPr>
            </a:br>
            <a:r>
              <a:rPr lang="en-US">
                <a:latin typeface="Aptos"/>
              </a:rPr>
              <a:t>• Searches across uploaded docs + live online data.</a:t>
            </a:r>
            <a:br>
              <a:rPr lang="en-US">
                <a:latin typeface="Aptos"/>
              </a:rPr>
            </a:br>
            <a:r>
              <a:rPr lang="en-US">
                <a:latin typeface="Aptos"/>
              </a:rPr>
              <a:t>• Summarizes into structured, concise reports.</a:t>
            </a:r>
            <a:br>
              <a:rPr lang="en-US">
                <a:latin typeface="Aptos"/>
              </a:rPr>
            </a:br>
            <a:r>
              <a:rPr lang="en-US">
                <a:latin typeface="Aptos"/>
              </a:rPr>
              <a:t>• Provides citations for every fact → ensures trust.</a:t>
            </a:r>
            <a:br>
              <a:rPr lang="en-US">
                <a:latin typeface="Aptos"/>
              </a:rPr>
            </a:br>
            <a:r>
              <a:rPr lang="en-US">
                <a:latin typeface="Aptos"/>
              </a:rPr>
              <a:t>• Keeps answers fresh with Pathway (live updates from news/blogs).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4"/>
          <p:cNvSpPr txBox="1"/>
          <p:nvPr/>
        </p:nvSpPr>
        <p:spPr>
          <a:xfrm>
            <a:off x="1979700" y="3944776"/>
            <a:ext cx="7348200" cy="307800"/>
          </a:xfrm>
          <a:prstGeom prst="rect">
            <a:avLst/>
          </a:prstGeom>
          <a:noFill/>
          <a:ln>
            <a:noFill/>
          </a:ln>
        </p:spPr>
        <p:txBody>
          <a:bodyPr spcFirstLastPara="1" wrap="square" lIns="91425" tIns="45700" rIns="91425" bIns="45700" anchor="t" anchorCtr="0">
            <a:spAutoFit/>
          </a:bodyPr>
          <a:lstStyle/>
          <a:p>
            <a:pPr marL="302260" marR="0" lvl="1"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IBM Plex Sans"/>
              <a:ea typeface="IBM Plex Sans"/>
              <a:cs typeface="IBM Plex Sans"/>
              <a:sym typeface="IBM Plex Sans"/>
            </a:endParaRPr>
          </a:p>
        </p:txBody>
      </p:sp>
      <p:pic>
        <p:nvPicPr>
          <p:cNvPr id="81" name="Google Shape;81;p4"/>
          <p:cNvPicPr preferRelativeResize="0"/>
          <p:nvPr/>
        </p:nvPicPr>
        <p:blipFill rotWithShape="1">
          <a:blip r:embed="rId3">
            <a:alphaModFix/>
          </a:blip>
          <a:srcRect/>
          <a:stretch/>
        </p:blipFill>
        <p:spPr>
          <a:xfrm>
            <a:off x="14010" y="7983"/>
            <a:ext cx="1064764" cy="825352"/>
          </a:xfrm>
          <a:prstGeom prst="rect">
            <a:avLst/>
          </a:prstGeom>
          <a:noFill/>
          <a:ln>
            <a:noFill/>
          </a:ln>
        </p:spPr>
      </p:pic>
      <p:sp>
        <p:nvSpPr>
          <p:cNvPr id="82" name="Google Shape;82;p4"/>
          <p:cNvSpPr txBox="1"/>
          <p:nvPr/>
        </p:nvSpPr>
        <p:spPr>
          <a:xfrm>
            <a:off x="566425" y="2771425"/>
            <a:ext cx="62502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2"/>
              </a:solidFill>
              <a:latin typeface="Arial"/>
              <a:ea typeface="Arial"/>
              <a:cs typeface="Arial"/>
              <a:sym typeface="Arial"/>
            </a:endParaRPr>
          </a:p>
        </p:txBody>
      </p:sp>
      <p:sp>
        <p:nvSpPr>
          <p:cNvPr id="83" name="Google Shape;83;p4"/>
          <p:cNvSpPr txBox="1"/>
          <p:nvPr/>
        </p:nvSpPr>
        <p:spPr>
          <a:xfrm>
            <a:off x="306000" y="1978975"/>
            <a:ext cx="62502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2"/>
              </a:solidFill>
              <a:latin typeface="Arial"/>
              <a:ea typeface="Arial"/>
              <a:cs typeface="Arial"/>
              <a:sym typeface="Arial"/>
            </a:endParaRPr>
          </a:p>
        </p:txBody>
      </p:sp>
      <p:sp>
        <p:nvSpPr>
          <p:cNvPr id="84" name="Google Shape;84;p4"/>
          <p:cNvSpPr txBox="1"/>
          <p:nvPr/>
        </p:nvSpPr>
        <p:spPr>
          <a:xfrm>
            <a:off x="2051851" y="320300"/>
            <a:ext cx="5040300" cy="3849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GB" sz="2500" b="1"/>
              <a:t>Methodology &amp; Implementation</a:t>
            </a:r>
            <a:endParaRPr sz="700"/>
          </a:p>
        </p:txBody>
      </p:sp>
      <p:grpSp>
        <p:nvGrpSpPr>
          <p:cNvPr id="85" name="Google Shape;85;p4"/>
          <p:cNvGrpSpPr/>
          <p:nvPr/>
        </p:nvGrpSpPr>
        <p:grpSpPr>
          <a:xfrm>
            <a:off x="438223" y="709824"/>
            <a:ext cx="8635691" cy="4378808"/>
            <a:chOff x="0" y="-38100"/>
            <a:chExt cx="2083903" cy="1503300"/>
          </a:xfrm>
        </p:grpSpPr>
        <p:sp>
          <p:nvSpPr>
            <p:cNvPr id="86" name="Google Shape;86;p4"/>
            <p:cNvSpPr/>
            <p:nvPr/>
          </p:nvSpPr>
          <p:spPr>
            <a:xfrm>
              <a:off x="0" y="0"/>
              <a:ext cx="2083903" cy="1465108"/>
            </a:xfrm>
            <a:custGeom>
              <a:avLst/>
              <a:gdLst/>
              <a:ahLst/>
              <a:cxnLst/>
              <a:rect l="l" t="t" r="r" b="b"/>
              <a:pathLst>
                <a:path w="2083903" h="1465108" extrusionOk="0">
                  <a:moveTo>
                    <a:pt x="0" y="0"/>
                  </a:moveTo>
                  <a:lnTo>
                    <a:pt x="2083903" y="0"/>
                  </a:lnTo>
                  <a:lnTo>
                    <a:pt x="2083903" y="1465108"/>
                  </a:lnTo>
                  <a:lnTo>
                    <a:pt x="0" y="1465108"/>
                  </a:lnTo>
                  <a:close/>
                </a:path>
              </a:pathLst>
            </a:custGeom>
            <a:solidFill>
              <a:srgbClr val="FFFFFF"/>
            </a:solidFill>
            <a:ln w="38100" cap="sq" cmpd="sng">
              <a:solidFill>
                <a:srgbClr val="000000"/>
              </a:solidFill>
              <a:prstDash val="solid"/>
              <a:miter lim="8000"/>
              <a:headEnd type="none" w="sm" len="sm"/>
              <a:tailEnd type="none" w="sm" len="sm"/>
            </a:ln>
          </p:spPr>
        </p:sp>
        <p:sp>
          <p:nvSpPr>
            <p:cNvPr id="87" name="Google Shape;87;p4"/>
            <p:cNvSpPr txBox="1"/>
            <p:nvPr/>
          </p:nvSpPr>
          <p:spPr>
            <a:xfrm>
              <a:off x="0" y="-38100"/>
              <a:ext cx="2083800" cy="15033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rgbClr val="000000"/>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92EB586C-0885-C0B3-9693-4EF9EB9F2CC8}"/>
              </a:ext>
            </a:extLst>
          </p:cNvPr>
          <p:cNvSpPr txBox="1"/>
          <p:nvPr/>
        </p:nvSpPr>
        <p:spPr>
          <a:xfrm>
            <a:off x="566866" y="914400"/>
            <a:ext cx="3886200"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a:t>Problem Understanding</a:t>
            </a:r>
            <a:endParaRPr lang="en-US"/>
          </a:p>
          <a:p>
            <a:pPr marL="228600" lvl="1" indent="-228600">
              <a:buFont typeface=""/>
              <a:buChar char="•"/>
            </a:pPr>
            <a:r>
              <a:rPr lang="en-US">
                <a:latin typeface="Aptos"/>
              </a:rPr>
              <a:t>Defined user requirements and analyzed gaps in current solutions.</a:t>
            </a:r>
          </a:p>
          <a:p>
            <a:r>
              <a:rPr lang="en-US" b="1" u="sng"/>
              <a:t>System Design</a:t>
            </a:r>
          </a:p>
          <a:p>
            <a:pPr marL="228600" lvl="1" indent="-228600">
              <a:buFont typeface=""/>
              <a:buChar char="•"/>
            </a:pPr>
            <a:r>
              <a:rPr lang="en-US">
                <a:latin typeface="Aptos"/>
              </a:rPr>
              <a:t>Created high-level architecture covering frontend, backend, database, and APIs.</a:t>
            </a:r>
          </a:p>
          <a:p>
            <a:r>
              <a:rPr lang="en-US" b="1" u="sng"/>
              <a:t>Prototype Development</a:t>
            </a:r>
          </a:p>
          <a:p>
            <a:pPr marL="228600" lvl="1" indent="-228600">
              <a:buFont typeface=""/>
              <a:buChar char="•"/>
            </a:pPr>
            <a:r>
              <a:rPr lang="en-US">
                <a:latin typeface="Aptos"/>
              </a:rPr>
              <a:t>Built a Minimum Viable Product (MVP) with essential features using agile iterations.</a:t>
            </a:r>
          </a:p>
          <a:p>
            <a:r>
              <a:rPr lang="en-US" b="1" u="sng"/>
              <a:t>Integration &amp; Testing</a:t>
            </a:r>
          </a:p>
          <a:p>
            <a:pPr marL="228600" lvl="1" indent="-228600">
              <a:buFont typeface=""/>
              <a:buChar char="•"/>
            </a:pPr>
            <a:r>
              <a:rPr lang="en-US">
                <a:latin typeface="Aptos"/>
              </a:rPr>
              <a:t>Integrated Google Gemini API for intelligent responses.</a:t>
            </a:r>
          </a:p>
          <a:p>
            <a:pPr marL="228600" lvl="1" indent="-228600">
              <a:buFont typeface=""/>
              <a:buChar char="•"/>
            </a:pPr>
            <a:r>
              <a:rPr lang="en-US">
                <a:latin typeface="Aptos"/>
              </a:rPr>
              <a:t>Conducted unit and integration testing to ensure reliability.</a:t>
            </a:r>
          </a:p>
          <a:p>
            <a:r>
              <a:rPr lang="en-US" b="1" u="sng"/>
              <a:t>Deployment &amp; Feedback</a:t>
            </a:r>
          </a:p>
          <a:p>
            <a:pPr marL="228600" lvl="1" indent="-228600">
              <a:buFont typeface=""/>
              <a:buChar char="•"/>
            </a:pPr>
            <a:r>
              <a:rPr lang="en-US">
                <a:latin typeface="Aptos"/>
              </a:rPr>
              <a:t>Deployed using Supabase and Next.js backend.</a:t>
            </a:r>
          </a:p>
          <a:p>
            <a:pPr marL="228600" lvl="1" indent="-228600">
              <a:buFont typeface=""/>
              <a:buChar char="•"/>
            </a:pPr>
            <a:r>
              <a:rPr lang="en-US">
                <a:latin typeface="Aptos"/>
              </a:rPr>
              <a:t>Collected user feedback for improvements.</a:t>
            </a:r>
          </a:p>
        </p:txBody>
      </p:sp>
      <p:pic>
        <p:nvPicPr>
          <p:cNvPr id="4" name="Picture 3" descr="A screenshot of a login page&#10;&#10;AI-generated content may be incorrect.">
            <a:extLst>
              <a:ext uri="{FF2B5EF4-FFF2-40B4-BE49-F238E27FC236}">
                <a16:creationId xmlns:a16="http://schemas.microsoft.com/office/drawing/2014/main" id="{C9128132-6F69-ADCC-3589-CB8E5B3D1A38}"/>
              </a:ext>
            </a:extLst>
          </p:cNvPr>
          <p:cNvPicPr>
            <a:picLocks noChangeAspect="1"/>
          </p:cNvPicPr>
          <p:nvPr/>
        </p:nvPicPr>
        <p:blipFill>
          <a:blip r:embed="rId4"/>
          <a:stretch>
            <a:fillRect/>
          </a:stretch>
        </p:blipFill>
        <p:spPr>
          <a:xfrm>
            <a:off x="4757349" y="914873"/>
            <a:ext cx="4139514" cy="2085803"/>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263716CE-4236-451B-0D90-E5A63B7624E4}"/>
              </a:ext>
            </a:extLst>
          </p:cNvPr>
          <p:cNvPicPr>
            <a:picLocks noChangeAspect="1"/>
          </p:cNvPicPr>
          <p:nvPr/>
        </p:nvPicPr>
        <p:blipFill>
          <a:blip r:embed="rId5"/>
          <a:stretch>
            <a:fillRect/>
          </a:stretch>
        </p:blipFill>
        <p:spPr>
          <a:xfrm>
            <a:off x="4757347" y="3022432"/>
            <a:ext cx="4147241" cy="198702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6"/>
          <p:cNvSpPr txBox="1"/>
          <p:nvPr/>
        </p:nvSpPr>
        <p:spPr>
          <a:xfrm>
            <a:off x="1979700" y="3944776"/>
            <a:ext cx="7348200" cy="307800"/>
          </a:xfrm>
          <a:prstGeom prst="rect">
            <a:avLst/>
          </a:prstGeom>
          <a:noFill/>
          <a:ln>
            <a:noFill/>
          </a:ln>
        </p:spPr>
        <p:txBody>
          <a:bodyPr spcFirstLastPara="1" wrap="square" lIns="91425" tIns="45700" rIns="91425" bIns="45700" anchor="t" anchorCtr="0">
            <a:spAutoFit/>
          </a:bodyPr>
          <a:lstStyle/>
          <a:p>
            <a:pPr marL="302260" marR="0" lvl="1"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IBM Plex Sans"/>
              <a:ea typeface="IBM Plex Sans"/>
              <a:cs typeface="IBM Plex Sans"/>
              <a:sym typeface="IBM Plex Sans"/>
            </a:endParaRPr>
          </a:p>
        </p:txBody>
      </p:sp>
      <p:pic>
        <p:nvPicPr>
          <p:cNvPr id="120" name="Google Shape;120;p6"/>
          <p:cNvPicPr preferRelativeResize="0"/>
          <p:nvPr/>
        </p:nvPicPr>
        <p:blipFill rotWithShape="1">
          <a:blip r:embed="rId3">
            <a:alphaModFix/>
          </a:blip>
          <a:srcRect/>
          <a:stretch/>
        </p:blipFill>
        <p:spPr>
          <a:xfrm>
            <a:off x="414075" y="103963"/>
            <a:ext cx="978624" cy="978624"/>
          </a:xfrm>
          <a:prstGeom prst="rect">
            <a:avLst/>
          </a:prstGeom>
          <a:noFill/>
          <a:ln>
            <a:noFill/>
          </a:ln>
        </p:spPr>
      </p:pic>
      <p:sp>
        <p:nvSpPr>
          <p:cNvPr id="121" name="Google Shape;121;p6"/>
          <p:cNvSpPr txBox="1"/>
          <p:nvPr/>
        </p:nvSpPr>
        <p:spPr>
          <a:xfrm>
            <a:off x="1979700" y="400825"/>
            <a:ext cx="5040300" cy="3849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Clr>
                <a:srgbClr val="000000"/>
              </a:buClr>
              <a:buSzPts val="2500"/>
              <a:buFont typeface="Arial"/>
              <a:buNone/>
            </a:pPr>
            <a:r>
              <a:rPr lang="en-GB" sz="2500" b="1" i="0" u="none" strike="noStrike" cap="none">
                <a:solidFill>
                  <a:srgbClr val="000000"/>
                </a:solidFill>
                <a:latin typeface="Arial"/>
                <a:ea typeface="Arial"/>
                <a:cs typeface="Arial"/>
                <a:sym typeface="Arial"/>
              </a:rPr>
              <a:t>Feasibility and Market Use</a:t>
            </a:r>
            <a:endParaRPr sz="700" b="0" i="0" u="none" strike="noStrike" cap="none">
              <a:solidFill>
                <a:srgbClr val="000000"/>
              </a:solidFill>
              <a:latin typeface="Arial"/>
              <a:ea typeface="Arial"/>
              <a:cs typeface="Arial"/>
              <a:sym typeface="Arial"/>
            </a:endParaRPr>
          </a:p>
        </p:txBody>
      </p:sp>
      <p:sp>
        <p:nvSpPr>
          <p:cNvPr id="122" name="Google Shape;122;p6"/>
          <p:cNvSpPr/>
          <p:nvPr/>
        </p:nvSpPr>
        <p:spPr>
          <a:xfrm>
            <a:off x="3563875" y="4760425"/>
            <a:ext cx="807000" cy="3336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6"/>
          <p:cNvSpPr/>
          <p:nvPr/>
        </p:nvSpPr>
        <p:spPr>
          <a:xfrm>
            <a:off x="8309225" y="4835750"/>
            <a:ext cx="656400" cy="2046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 name="TextBox 1">
            <a:extLst>
              <a:ext uri="{FF2B5EF4-FFF2-40B4-BE49-F238E27FC236}">
                <a16:creationId xmlns:a16="http://schemas.microsoft.com/office/drawing/2014/main" id="{44DA4ADD-5C9F-CF70-083F-32944FF8EE05}"/>
              </a:ext>
            </a:extLst>
          </p:cNvPr>
          <p:cNvSpPr txBox="1"/>
          <p:nvPr/>
        </p:nvSpPr>
        <p:spPr>
          <a:xfrm>
            <a:off x="0" y="1082587"/>
            <a:ext cx="9143999" cy="2862322"/>
          </a:xfrm>
          <a:prstGeom prst="rect">
            <a:avLst/>
          </a:prstGeom>
          <a:noFill/>
        </p:spPr>
        <p:txBody>
          <a:bodyPr wrap="square" lIns="91440" tIns="45720" rIns="91440" bIns="45720" rtlCol="0" anchor="t">
            <a:spAutoFit/>
          </a:bodyPr>
          <a:lstStyle/>
          <a:p>
            <a:r>
              <a:rPr lang="en-US" sz="1800" b="1"/>
              <a:t>Feasibility:</a:t>
            </a:r>
            <a:r>
              <a:rPr lang="en-US" sz="1800"/>
              <a:t> </a:t>
            </a:r>
            <a:r>
              <a:rPr lang="en-US" sz="1800">
                <a:latin typeface="Aptos"/>
              </a:rPr>
              <a:t>The project is highly feasible from a technical and economic standpoint, leveraging mature technologies like LLMs for core summarization and specialized tools like Pathway for live data ingestion. The proposed "pay-per-report" SaaS model offers a scalable and viable business strategy with a clear path to profitability.</a:t>
            </a:r>
          </a:p>
          <a:p>
            <a:endParaRPr lang="en-US" sz="1800"/>
          </a:p>
          <a:p>
            <a:r>
              <a:rPr lang="en-US" sz="1800" b="1"/>
              <a:t>Market Use:</a:t>
            </a:r>
            <a:r>
              <a:rPr lang="en-US" sz="1800"/>
              <a:t> </a:t>
            </a:r>
            <a:r>
              <a:rPr lang="en-US" sz="1800">
                <a:latin typeface="Aptos"/>
              </a:rPr>
              <a:t>The tool's unique value proposition lies in its ability to synthesize information from </a:t>
            </a:r>
            <a:r>
              <a:rPr lang="en-US" sz="1800" b="1">
                <a:latin typeface="Aptos"/>
              </a:rPr>
              <a:t>multiple, user-uploaded documents</a:t>
            </a:r>
            <a:r>
              <a:rPr lang="en-US" sz="1800">
                <a:latin typeface="Aptos"/>
              </a:rPr>
              <a:t>, such as project reports or academic papers. It goes beyond single-file chatbots to provide a unified, structured report with citations, effectively saving time and generating trustworthy insights from a user's private knowledge base.</a:t>
            </a:r>
            <a:endParaRPr lang="en-IN" sz="1800">
              <a:latin typeface="Apto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g37272eebcc5_0_5"/>
          <p:cNvSpPr txBox="1"/>
          <p:nvPr/>
        </p:nvSpPr>
        <p:spPr>
          <a:xfrm>
            <a:off x="1979700" y="3944776"/>
            <a:ext cx="7348200" cy="307800"/>
          </a:xfrm>
          <a:prstGeom prst="rect">
            <a:avLst/>
          </a:prstGeom>
          <a:noFill/>
          <a:ln>
            <a:noFill/>
          </a:ln>
        </p:spPr>
        <p:txBody>
          <a:bodyPr spcFirstLastPara="1" wrap="square" lIns="91425" tIns="45700" rIns="91425" bIns="45700" anchor="t" anchorCtr="0">
            <a:spAutoFit/>
          </a:bodyPr>
          <a:lstStyle/>
          <a:p>
            <a:endParaRPr/>
          </a:p>
        </p:txBody>
      </p:sp>
      <p:pic>
        <p:nvPicPr>
          <p:cNvPr id="94" name="Google Shape;94;g37272eebcc5_0_5"/>
          <p:cNvPicPr preferRelativeResize="0"/>
          <p:nvPr/>
        </p:nvPicPr>
        <p:blipFill rotWithShape="1">
          <a:blip r:embed="rId3">
            <a:alphaModFix/>
          </a:blip>
          <a:srcRect/>
          <a:stretch/>
        </p:blipFill>
        <p:spPr>
          <a:xfrm>
            <a:off x="306000" y="-18096"/>
            <a:ext cx="1026150" cy="1026150"/>
          </a:xfrm>
          <a:prstGeom prst="rect">
            <a:avLst/>
          </a:prstGeom>
          <a:noFill/>
          <a:ln>
            <a:noFill/>
          </a:ln>
        </p:spPr>
      </p:pic>
      <p:sp>
        <p:nvSpPr>
          <p:cNvPr id="95" name="Google Shape;95;g37272eebcc5_0_5"/>
          <p:cNvSpPr txBox="1"/>
          <p:nvPr/>
        </p:nvSpPr>
        <p:spPr>
          <a:xfrm>
            <a:off x="566425" y="2771425"/>
            <a:ext cx="6250200" cy="461700"/>
          </a:xfrm>
          <a:prstGeom prst="rect">
            <a:avLst/>
          </a:prstGeom>
          <a:noFill/>
          <a:ln>
            <a:noFill/>
          </a:ln>
        </p:spPr>
        <p:txBody>
          <a:bodyPr spcFirstLastPara="1" wrap="square" lIns="91425" tIns="91425" rIns="91425" bIns="91425" anchor="t" anchorCtr="0">
            <a:spAutoFit/>
          </a:bodyPr>
          <a:lstStyle/>
          <a:p>
            <a:endParaRPr/>
          </a:p>
        </p:txBody>
      </p:sp>
      <p:sp>
        <p:nvSpPr>
          <p:cNvPr id="96" name="Google Shape;96;g37272eebcc5_0_5"/>
          <p:cNvSpPr txBox="1"/>
          <p:nvPr/>
        </p:nvSpPr>
        <p:spPr>
          <a:xfrm>
            <a:off x="306000" y="1978975"/>
            <a:ext cx="6250200" cy="461700"/>
          </a:xfrm>
          <a:prstGeom prst="rect">
            <a:avLst/>
          </a:prstGeom>
          <a:noFill/>
          <a:ln>
            <a:noFill/>
          </a:ln>
        </p:spPr>
        <p:txBody>
          <a:bodyPr spcFirstLastPara="1" wrap="square" lIns="91425" tIns="91425" rIns="91425" bIns="91425" anchor="t" anchorCtr="0">
            <a:spAutoFit/>
          </a:bodyPr>
          <a:lstStyle/>
          <a:p>
            <a:endParaRPr/>
          </a:p>
        </p:txBody>
      </p:sp>
      <p:grpSp>
        <p:nvGrpSpPr>
          <p:cNvPr id="98" name="Google Shape;98;g37272eebcc5_0_5"/>
          <p:cNvGrpSpPr/>
          <p:nvPr/>
        </p:nvGrpSpPr>
        <p:grpSpPr>
          <a:xfrm>
            <a:off x="508833" y="933475"/>
            <a:ext cx="8183896" cy="4261392"/>
            <a:chOff x="-14768" y="-38100"/>
            <a:chExt cx="2098568" cy="1548277"/>
          </a:xfrm>
        </p:grpSpPr>
        <p:sp>
          <p:nvSpPr>
            <p:cNvPr id="99" name="Google Shape;99;g37272eebcc5_0_5"/>
            <p:cNvSpPr/>
            <p:nvPr/>
          </p:nvSpPr>
          <p:spPr>
            <a:xfrm>
              <a:off x="-14768" y="45069"/>
              <a:ext cx="2083903" cy="1465108"/>
            </a:xfrm>
            <a:custGeom>
              <a:avLst/>
              <a:gdLst/>
              <a:ahLst/>
              <a:cxnLst/>
              <a:rect l="l" t="t" r="r" b="b"/>
              <a:pathLst>
                <a:path w="2083903" h="1465108" extrusionOk="0">
                  <a:moveTo>
                    <a:pt x="0" y="0"/>
                  </a:moveTo>
                  <a:lnTo>
                    <a:pt x="2083903" y="0"/>
                  </a:lnTo>
                  <a:lnTo>
                    <a:pt x="2083903" y="1465108"/>
                  </a:lnTo>
                  <a:lnTo>
                    <a:pt x="0" y="1465108"/>
                  </a:lnTo>
                  <a:close/>
                </a:path>
              </a:pathLst>
            </a:custGeom>
            <a:solidFill>
              <a:srgbClr val="FFFFFF"/>
            </a:solidFill>
            <a:ln w="38100" cap="sq" cmpd="sng">
              <a:solidFill>
                <a:srgbClr val="000000"/>
              </a:solidFill>
              <a:prstDash val="solid"/>
              <a:miter lim="8000"/>
              <a:headEnd type="none" w="sm" len="sm"/>
              <a:tailEnd type="none" w="sm" len="sm"/>
            </a:ln>
          </p:spPr>
        </p:sp>
        <p:sp>
          <p:nvSpPr>
            <p:cNvPr id="100" name="Google Shape;100;g37272eebcc5_0_5"/>
            <p:cNvSpPr txBox="1"/>
            <p:nvPr/>
          </p:nvSpPr>
          <p:spPr>
            <a:xfrm>
              <a:off x="0" y="-38100"/>
              <a:ext cx="2083800" cy="15033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rgbClr val="000000"/>
                </a:solidFill>
                <a:latin typeface="Calibri"/>
                <a:ea typeface="Calibri"/>
                <a:cs typeface="Calibri"/>
                <a:sym typeface="Calibri"/>
              </a:endParaRPr>
            </a:p>
          </p:txBody>
        </p:sp>
      </p:grpSp>
      <p:sp>
        <p:nvSpPr>
          <p:cNvPr id="101" name="TextBox 100"/>
          <p:cNvSpPr txBox="1"/>
          <p:nvPr/>
        </p:nvSpPr>
        <p:spPr>
          <a:xfrm>
            <a:off x="5026310" y="2028456"/>
            <a:ext cx="3472930" cy="3354636"/>
          </a:xfrm>
          <a:prstGeom prst="rect">
            <a:avLst/>
          </a:prstGeom>
          <a:noFill/>
        </p:spPr>
        <p:txBody>
          <a:bodyPr wrap="square">
            <a:spAutoFit/>
          </a:bodyPr>
          <a:lstStyle/>
          <a:p>
            <a:pPr>
              <a:lnSpc>
                <a:spcPct val="150000"/>
              </a:lnSpc>
              <a:defRPr sz="1800"/>
            </a:pPr>
            <a:r>
              <a:rPr lang="en-IN" sz="1300">
                <a:latin typeface="Arial Rounded MT Bold" panose="020F0704030504030204" pitchFamily="34" charset="0"/>
              </a:rPr>
              <a:t>1.</a:t>
            </a:r>
            <a:r>
              <a:rPr lang="en-IN" sz="1300" b="1">
                <a:latin typeface="Arial Rounded MT Bold" panose="020F0704030504030204" pitchFamily="34" charset="0"/>
              </a:rPr>
              <a:t> </a:t>
            </a:r>
            <a:r>
              <a:rPr sz="1300" b="1">
                <a:latin typeface="Arial Rounded MT Bold" panose="020F0704030504030204" pitchFamily="34" charset="0"/>
              </a:rPr>
              <a:t>Next.js </a:t>
            </a:r>
            <a:r>
              <a:rPr sz="1300">
                <a:latin typeface="Arial Rounded MT Bold" panose="020F0704030504030204" pitchFamily="34" charset="0"/>
              </a:rPr>
              <a:t>→ Unified full-stack framework</a:t>
            </a:r>
            <a:r>
              <a:rPr lang="en-IN" sz="1300">
                <a:latin typeface="Arial Rounded MT Bold" panose="020F0704030504030204" pitchFamily="34" charset="0"/>
              </a:rPr>
              <a:t>.</a:t>
            </a:r>
            <a:br>
              <a:rPr sz="1300">
                <a:latin typeface="Arial Rounded MT Bold" panose="020F0704030504030204" pitchFamily="34" charset="0"/>
              </a:rPr>
            </a:br>
            <a:r>
              <a:rPr lang="en-IN" sz="1300">
                <a:latin typeface="Arial Rounded MT Bold" panose="020F0704030504030204" pitchFamily="34" charset="0"/>
              </a:rPr>
              <a:t>2.</a:t>
            </a:r>
            <a:r>
              <a:rPr sz="1300" b="1">
                <a:latin typeface="Arial Rounded MT Bold" panose="020F0704030504030204" pitchFamily="34" charset="0"/>
              </a:rPr>
              <a:t>TypeScript</a:t>
            </a:r>
            <a:r>
              <a:rPr sz="1300">
                <a:latin typeface="Arial Rounded MT Bold" panose="020F0704030504030204" pitchFamily="34" charset="0"/>
              </a:rPr>
              <a:t> → Type safety across project</a:t>
            </a:r>
            <a:r>
              <a:rPr lang="en-IN" sz="1300">
                <a:latin typeface="Arial Rounded MT Bold" panose="020F0704030504030204" pitchFamily="34" charset="0"/>
              </a:rPr>
              <a:t>.</a:t>
            </a:r>
            <a:br>
              <a:rPr sz="1300">
                <a:latin typeface="Arial Rounded MT Bold" panose="020F0704030504030204" pitchFamily="34" charset="0"/>
              </a:rPr>
            </a:br>
            <a:r>
              <a:rPr lang="en-IN" sz="1300">
                <a:latin typeface="Arial Rounded MT Bold" panose="020F0704030504030204" pitchFamily="34" charset="0"/>
              </a:rPr>
              <a:t>3. </a:t>
            </a:r>
            <a:r>
              <a:rPr lang="en-US" sz="1300" b="1">
                <a:latin typeface="Arial Rounded MT Bold" panose="020F0704030504030204" pitchFamily="34" charset="0"/>
              </a:rPr>
              <a:t>Upstash</a:t>
            </a:r>
            <a:r>
              <a:rPr sz="1300">
                <a:latin typeface="Arial Rounded MT Bold" panose="020F0704030504030204" pitchFamily="34" charset="0"/>
              </a:rPr>
              <a:t> → Serverless Redis for caching &amp; rate-limiting</a:t>
            </a:r>
            <a:r>
              <a:rPr lang="en-IN" sz="1300">
                <a:latin typeface="Arial Rounded MT Bold" panose="020F0704030504030204" pitchFamily="34" charset="0"/>
              </a:rPr>
              <a:t>.</a:t>
            </a:r>
            <a:br>
              <a:rPr sz="1300">
                <a:latin typeface="Arial Rounded MT Bold" panose="020F0704030504030204" pitchFamily="34" charset="0"/>
              </a:rPr>
            </a:br>
            <a:r>
              <a:rPr lang="en-IN" sz="1300">
                <a:latin typeface="Arial Rounded MT Bold" panose="020F0704030504030204" pitchFamily="34" charset="0"/>
              </a:rPr>
              <a:t>4. </a:t>
            </a:r>
            <a:r>
              <a:rPr lang="en-US" sz="1300" b="1">
                <a:latin typeface="Arial Rounded MT Bold" panose="020F0704030504030204" pitchFamily="34" charset="0"/>
              </a:rPr>
              <a:t>Supabase</a:t>
            </a:r>
            <a:r>
              <a:rPr sz="1300">
                <a:latin typeface="Arial Rounded MT Bold" panose="020F0704030504030204" pitchFamily="34" charset="0"/>
              </a:rPr>
              <a:t> → Scalable database + auth + real-time</a:t>
            </a:r>
            <a:r>
              <a:rPr lang="en-IN" sz="1300">
                <a:latin typeface="Arial Rounded MT Bold" panose="020F0704030504030204" pitchFamily="34" charset="0"/>
              </a:rPr>
              <a:t>.</a:t>
            </a:r>
            <a:br>
              <a:rPr sz="1300">
                <a:latin typeface="Arial Rounded MT Bold" panose="020F0704030504030204" pitchFamily="34" charset="0"/>
              </a:rPr>
            </a:br>
            <a:r>
              <a:rPr lang="en-IN" sz="1300">
                <a:latin typeface="Arial Rounded MT Bold" panose="020F0704030504030204" pitchFamily="34" charset="0"/>
              </a:rPr>
              <a:t>5. </a:t>
            </a:r>
            <a:r>
              <a:rPr sz="1300" b="1">
                <a:latin typeface="Arial Rounded MT Bold" panose="020F0704030504030204" pitchFamily="34" charset="0"/>
              </a:rPr>
              <a:t>Prisma ORM </a:t>
            </a:r>
            <a:r>
              <a:rPr sz="1300">
                <a:latin typeface="Arial Rounded MT Bold" panose="020F0704030504030204" pitchFamily="34" charset="0"/>
              </a:rPr>
              <a:t>→ Type-safe DB queries &amp; schema management</a:t>
            </a:r>
            <a:r>
              <a:rPr lang="en-IN" sz="1300">
                <a:latin typeface="Arial Rounded MT Bold" panose="020F0704030504030204" pitchFamily="34" charset="0"/>
              </a:rPr>
              <a:t>.</a:t>
            </a:r>
            <a:br>
              <a:rPr sz="1300">
                <a:latin typeface="Arial Rounded MT Bold" panose="020F0704030504030204" pitchFamily="34" charset="0"/>
              </a:rPr>
            </a:br>
            <a:endParaRPr sz="1300">
              <a:latin typeface="Arial Rounded MT Bold" panose="020F0704030504030204" pitchFamily="34" charset="0"/>
            </a:endParaRPr>
          </a:p>
        </p:txBody>
      </p:sp>
      <p:pic>
        <p:nvPicPr>
          <p:cNvPr id="3" name="Picture 2">
            <a:extLst>
              <a:ext uri="{FF2B5EF4-FFF2-40B4-BE49-F238E27FC236}">
                <a16:creationId xmlns:a16="http://schemas.microsoft.com/office/drawing/2014/main" id="{23B3221B-0DAC-D1D1-3C5E-D1B1F37ED8F5}"/>
              </a:ext>
            </a:extLst>
          </p:cNvPr>
          <p:cNvPicPr>
            <a:picLocks noChangeAspect="1"/>
          </p:cNvPicPr>
          <p:nvPr/>
        </p:nvPicPr>
        <p:blipFill>
          <a:blip r:embed="rId4"/>
          <a:stretch>
            <a:fillRect/>
          </a:stretch>
        </p:blipFill>
        <p:spPr>
          <a:xfrm>
            <a:off x="644759" y="1560464"/>
            <a:ext cx="911392" cy="339841"/>
          </a:xfrm>
          <a:prstGeom prst="rect">
            <a:avLst/>
          </a:prstGeom>
        </p:spPr>
      </p:pic>
      <p:pic>
        <p:nvPicPr>
          <p:cNvPr id="9" name="Picture 8">
            <a:extLst>
              <a:ext uri="{FF2B5EF4-FFF2-40B4-BE49-F238E27FC236}">
                <a16:creationId xmlns:a16="http://schemas.microsoft.com/office/drawing/2014/main" id="{DEBAB650-7C3A-8364-1BDD-3DD87DD5EFE4}"/>
              </a:ext>
            </a:extLst>
          </p:cNvPr>
          <p:cNvPicPr>
            <a:picLocks noChangeAspect="1"/>
          </p:cNvPicPr>
          <p:nvPr/>
        </p:nvPicPr>
        <p:blipFill>
          <a:blip r:embed="rId5"/>
          <a:stretch>
            <a:fillRect/>
          </a:stretch>
        </p:blipFill>
        <p:spPr>
          <a:xfrm>
            <a:off x="5078749" y="1604156"/>
            <a:ext cx="1150102" cy="270550"/>
          </a:xfrm>
          <a:prstGeom prst="rect">
            <a:avLst/>
          </a:prstGeom>
        </p:spPr>
      </p:pic>
      <p:sp>
        <p:nvSpPr>
          <p:cNvPr id="2" name="TextBox 1">
            <a:extLst>
              <a:ext uri="{FF2B5EF4-FFF2-40B4-BE49-F238E27FC236}">
                <a16:creationId xmlns:a16="http://schemas.microsoft.com/office/drawing/2014/main" id="{93D5205F-9124-1184-2B8D-FECCF2921728}"/>
              </a:ext>
            </a:extLst>
          </p:cNvPr>
          <p:cNvSpPr txBox="1"/>
          <p:nvPr/>
        </p:nvSpPr>
        <p:spPr>
          <a:xfrm>
            <a:off x="644759" y="1926882"/>
            <a:ext cx="4005575" cy="3054554"/>
          </a:xfrm>
          <a:prstGeom prst="rect">
            <a:avLst/>
          </a:prstGeom>
          <a:noFill/>
        </p:spPr>
        <p:txBody>
          <a:bodyPr wrap="square" lIns="91440" tIns="45720" rIns="91440" bIns="45720" anchor="t">
            <a:spAutoFit/>
          </a:bodyPr>
          <a:lstStyle/>
          <a:p>
            <a:pPr>
              <a:lnSpc>
                <a:spcPct val="150000"/>
              </a:lnSpc>
              <a:defRPr sz="1800"/>
            </a:pPr>
            <a:r>
              <a:rPr lang="en-IN" sz="1300">
                <a:latin typeface="Arial Rounded MT Bold"/>
              </a:rPr>
              <a:t>1.</a:t>
            </a:r>
            <a:r>
              <a:rPr lang="en-IN" sz="1300" b="1">
                <a:latin typeface="Arial Rounded MT Bold"/>
              </a:rPr>
              <a:t> Next.js </a:t>
            </a:r>
            <a:r>
              <a:rPr lang="en-IN" sz="1300">
                <a:latin typeface="Arial Rounded MT Bold"/>
              </a:rPr>
              <a:t>→ Fast, scalable React framework for SSR/ISR.</a:t>
            </a:r>
            <a:br>
              <a:rPr lang="en-IN" sz="1300">
                <a:latin typeface="Arial Rounded MT Bold"/>
              </a:rPr>
            </a:br>
            <a:r>
              <a:rPr lang="en-IN" sz="1300">
                <a:latin typeface="Arial Rounded MT Bold"/>
              </a:rPr>
              <a:t>2. </a:t>
            </a:r>
            <a:r>
              <a:rPr lang="en-IN" sz="1300" b="1">
                <a:latin typeface="Arial Rounded MT Bold"/>
              </a:rPr>
              <a:t>TypeScript </a:t>
            </a:r>
            <a:r>
              <a:rPr lang="en-IN" sz="1300">
                <a:latin typeface="Arial Rounded MT Bold"/>
              </a:rPr>
              <a:t>→ Strongly-typed language ensuring fewer bugs.</a:t>
            </a:r>
            <a:br>
              <a:rPr lang="en-IN" sz="1300">
                <a:latin typeface="Arial Rounded MT Bold" panose="020F0704030504030204" pitchFamily="34" charset="0"/>
              </a:rPr>
            </a:br>
            <a:r>
              <a:rPr lang="en-IN" sz="1300">
                <a:latin typeface="Arial Rounded MT Bold"/>
              </a:rPr>
              <a:t>3. </a:t>
            </a:r>
            <a:r>
              <a:rPr lang="en-IN" sz="1300" b="1">
                <a:latin typeface="Arial Rounded MT Bold"/>
              </a:rPr>
              <a:t>Tailwind CSS </a:t>
            </a:r>
            <a:r>
              <a:rPr lang="en-IN" sz="1300">
                <a:latin typeface="Arial Rounded MT Bold"/>
              </a:rPr>
              <a:t>→ Utility-first responsive styling.</a:t>
            </a:r>
            <a:br>
              <a:rPr lang="en-IN" sz="1300">
                <a:latin typeface="Arial Rounded MT Bold" panose="020F0704030504030204" pitchFamily="34" charset="0"/>
              </a:rPr>
            </a:br>
            <a:r>
              <a:rPr lang="en-IN" sz="1300">
                <a:latin typeface="Arial Rounded MT Bold"/>
              </a:rPr>
              <a:t>4. </a:t>
            </a:r>
            <a:r>
              <a:rPr lang="en-IN" sz="1300" b="1" err="1">
                <a:latin typeface="Arial Rounded MT Bold"/>
              </a:rPr>
              <a:t>ShadcnUI</a:t>
            </a:r>
            <a:r>
              <a:rPr lang="en-IN" sz="1300" b="1">
                <a:latin typeface="Arial Rounded MT Bold"/>
              </a:rPr>
              <a:t> </a:t>
            </a:r>
            <a:r>
              <a:rPr lang="en-IN" sz="1300">
                <a:latin typeface="Arial Rounded MT Bold"/>
              </a:rPr>
              <a:t>→ Modern, prebuilt accessible UI components.</a:t>
            </a:r>
            <a:br>
              <a:rPr lang="en-IN" sz="1300">
                <a:latin typeface="Arial Rounded MT Bold" panose="020F0704030504030204" pitchFamily="34" charset="0"/>
              </a:rPr>
            </a:br>
            <a:r>
              <a:rPr lang="en-IN" sz="1300">
                <a:latin typeface="Arial Rounded MT Bold"/>
              </a:rPr>
              <a:t>5. </a:t>
            </a:r>
            <a:r>
              <a:rPr lang="en-IN" sz="1300" b="1">
                <a:latin typeface="Arial Rounded MT Bold"/>
              </a:rPr>
              <a:t>Google OAuth </a:t>
            </a:r>
            <a:r>
              <a:rPr lang="en-IN" sz="1300">
                <a:latin typeface="Arial Rounded MT Bold"/>
              </a:rPr>
              <a:t>→ Secure, seamless user authentication.</a:t>
            </a:r>
          </a:p>
        </p:txBody>
      </p:sp>
      <p:sp>
        <p:nvSpPr>
          <p:cNvPr id="4" name="TextBox 3">
            <a:extLst>
              <a:ext uri="{FF2B5EF4-FFF2-40B4-BE49-F238E27FC236}">
                <a16:creationId xmlns:a16="http://schemas.microsoft.com/office/drawing/2014/main" id="{9DDA357E-60F2-C402-2E0C-A614194B0958}"/>
              </a:ext>
            </a:extLst>
          </p:cNvPr>
          <p:cNvSpPr txBox="1"/>
          <p:nvPr/>
        </p:nvSpPr>
        <p:spPr>
          <a:xfrm>
            <a:off x="2647546" y="1160476"/>
            <a:ext cx="7348200" cy="307777"/>
          </a:xfrm>
          <a:prstGeom prst="rect">
            <a:avLst/>
          </a:prstGeom>
          <a:noFill/>
        </p:spPr>
        <p:txBody>
          <a:bodyPr wrap="square" lIns="91440" tIns="45720" rIns="91440" bIns="45720" rtlCol="0" anchor="t">
            <a:spAutoFit/>
          </a:bodyPr>
          <a:lstStyle/>
          <a:p>
            <a:r>
              <a:rPr lang="en-US"/>
              <a:t>            → Advanced AI-powered insights</a:t>
            </a:r>
            <a:endParaRPr lang="en-IN"/>
          </a:p>
        </p:txBody>
      </p:sp>
      <p:cxnSp>
        <p:nvCxnSpPr>
          <p:cNvPr id="10" name="Straight Connector 9">
            <a:extLst>
              <a:ext uri="{FF2B5EF4-FFF2-40B4-BE49-F238E27FC236}">
                <a16:creationId xmlns:a16="http://schemas.microsoft.com/office/drawing/2014/main" id="{83F572E2-F2AB-533D-F849-50F229791320}"/>
              </a:ext>
            </a:extLst>
          </p:cNvPr>
          <p:cNvCxnSpPr>
            <a:cxnSpLocks/>
          </p:cNvCxnSpPr>
          <p:nvPr/>
        </p:nvCxnSpPr>
        <p:spPr>
          <a:xfrm flipH="1">
            <a:off x="4629577" y="1590390"/>
            <a:ext cx="15668" cy="34806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0410B7EA-70E9-09C6-444A-9C584530C320}"/>
              </a:ext>
            </a:extLst>
          </p:cNvPr>
          <p:cNvPicPr>
            <a:picLocks noChangeAspect="1"/>
          </p:cNvPicPr>
          <p:nvPr/>
        </p:nvPicPr>
        <p:blipFill>
          <a:blip r:embed="rId6"/>
          <a:stretch>
            <a:fillRect/>
          </a:stretch>
        </p:blipFill>
        <p:spPr>
          <a:xfrm>
            <a:off x="1873113" y="1198022"/>
            <a:ext cx="1431525" cy="414796"/>
          </a:xfrm>
          <a:prstGeom prst="rect">
            <a:avLst/>
          </a:prstGeom>
        </p:spPr>
      </p:pic>
      <p:sp>
        <p:nvSpPr>
          <p:cNvPr id="22" name="TextBox 21">
            <a:extLst>
              <a:ext uri="{FF2B5EF4-FFF2-40B4-BE49-F238E27FC236}">
                <a16:creationId xmlns:a16="http://schemas.microsoft.com/office/drawing/2014/main" id="{53DEF67E-BEFF-70F4-E4B4-E86269219A2B}"/>
              </a:ext>
            </a:extLst>
          </p:cNvPr>
          <p:cNvSpPr txBox="1"/>
          <p:nvPr/>
        </p:nvSpPr>
        <p:spPr>
          <a:xfrm>
            <a:off x="2091069" y="434162"/>
            <a:ext cx="3960627"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500" b="1"/>
              <a:t>Technology Used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5"/>
          <p:cNvPicPr preferRelativeResize="0"/>
          <p:nvPr/>
        </p:nvPicPr>
        <p:blipFill rotWithShape="1">
          <a:blip r:embed="rId3">
            <a:alphaModFix/>
          </a:blip>
          <a:srcRect/>
          <a:stretch/>
        </p:blipFill>
        <p:spPr>
          <a:xfrm>
            <a:off x="419925" y="131025"/>
            <a:ext cx="1026150" cy="1026150"/>
          </a:xfrm>
          <a:prstGeom prst="rect">
            <a:avLst/>
          </a:prstGeom>
          <a:noFill/>
          <a:ln>
            <a:noFill/>
          </a:ln>
        </p:spPr>
      </p:pic>
      <p:grpSp>
        <p:nvGrpSpPr>
          <p:cNvPr id="106" name="Google Shape;106;p5"/>
          <p:cNvGrpSpPr/>
          <p:nvPr/>
        </p:nvGrpSpPr>
        <p:grpSpPr>
          <a:xfrm>
            <a:off x="4891900" y="1188675"/>
            <a:ext cx="3960442" cy="3530299"/>
            <a:chOff x="0" y="-38100"/>
            <a:chExt cx="2086200" cy="850900"/>
          </a:xfrm>
        </p:grpSpPr>
        <p:sp>
          <p:nvSpPr>
            <p:cNvPr id="107" name="Google Shape;107;p5"/>
            <p:cNvSpPr/>
            <p:nvPr/>
          </p:nvSpPr>
          <p:spPr>
            <a:xfrm>
              <a:off x="0" y="0"/>
              <a:ext cx="2086152" cy="812800"/>
            </a:xfrm>
            <a:custGeom>
              <a:avLst/>
              <a:gdLst/>
              <a:ahLst/>
              <a:cxnLst/>
              <a:rect l="l" t="t" r="r" b="b"/>
              <a:pathLst>
                <a:path w="2086152" h="812800" extrusionOk="0">
                  <a:moveTo>
                    <a:pt x="0" y="0"/>
                  </a:moveTo>
                  <a:lnTo>
                    <a:pt x="2086152" y="0"/>
                  </a:lnTo>
                  <a:lnTo>
                    <a:pt x="2086152" y="812800"/>
                  </a:lnTo>
                  <a:lnTo>
                    <a:pt x="0" y="812800"/>
                  </a:lnTo>
                  <a:close/>
                </a:path>
              </a:pathLst>
            </a:custGeom>
            <a:solidFill>
              <a:srgbClr val="FFFFFF"/>
            </a:solidFill>
            <a:ln w="38100" cap="sq" cmpd="sng">
              <a:solidFill>
                <a:srgbClr val="000000"/>
              </a:solidFill>
              <a:prstDash val="solid"/>
              <a:miter lim="8000"/>
              <a:headEnd type="none" w="sm" len="sm"/>
              <a:tailEnd type="none" w="sm" len="sm"/>
            </a:ln>
          </p:spPr>
        </p:sp>
        <p:sp>
          <p:nvSpPr>
            <p:cNvPr id="108" name="Google Shape;108;p5"/>
            <p:cNvSpPr txBox="1"/>
            <p:nvPr/>
          </p:nvSpPr>
          <p:spPr>
            <a:xfrm>
              <a:off x="0" y="-38100"/>
              <a:ext cx="2086200" cy="8508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rgbClr val="000000"/>
                </a:solidFill>
                <a:latin typeface="Calibri"/>
                <a:ea typeface="Calibri"/>
                <a:cs typeface="Calibri"/>
                <a:sym typeface="Calibri"/>
              </a:endParaRPr>
            </a:p>
          </p:txBody>
        </p:sp>
      </p:grpSp>
      <p:sp>
        <p:nvSpPr>
          <p:cNvPr id="109" name="Google Shape;109;p5"/>
          <p:cNvSpPr txBox="1"/>
          <p:nvPr/>
        </p:nvSpPr>
        <p:spPr>
          <a:xfrm>
            <a:off x="1966798" y="201350"/>
            <a:ext cx="5210400" cy="3849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GB" sz="2500" b="1"/>
              <a:t>Flowchart &amp; Supporting Images</a:t>
            </a:r>
            <a:endParaRPr sz="700"/>
          </a:p>
        </p:txBody>
      </p:sp>
      <p:grpSp>
        <p:nvGrpSpPr>
          <p:cNvPr id="111" name="Google Shape;111;p5"/>
          <p:cNvGrpSpPr/>
          <p:nvPr/>
        </p:nvGrpSpPr>
        <p:grpSpPr>
          <a:xfrm>
            <a:off x="526825" y="1188650"/>
            <a:ext cx="3960442" cy="3530299"/>
            <a:chOff x="0" y="-38100"/>
            <a:chExt cx="2086200" cy="850900"/>
          </a:xfrm>
        </p:grpSpPr>
        <p:sp>
          <p:nvSpPr>
            <p:cNvPr id="112" name="Google Shape;112;p5"/>
            <p:cNvSpPr/>
            <p:nvPr/>
          </p:nvSpPr>
          <p:spPr>
            <a:xfrm>
              <a:off x="0" y="0"/>
              <a:ext cx="2086152" cy="812800"/>
            </a:xfrm>
            <a:custGeom>
              <a:avLst/>
              <a:gdLst/>
              <a:ahLst/>
              <a:cxnLst/>
              <a:rect l="l" t="t" r="r" b="b"/>
              <a:pathLst>
                <a:path w="2086152" h="812800" extrusionOk="0">
                  <a:moveTo>
                    <a:pt x="0" y="0"/>
                  </a:moveTo>
                  <a:lnTo>
                    <a:pt x="2086152" y="0"/>
                  </a:lnTo>
                  <a:lnTo>
                    <a:pt x="2086152" y="812800"/>
                  </a:lnTo>
                  <a:lnTo>
                    <a:pt x="0" y="812800"/>
                  </a:lnTo>
                  <a:close/>
                </a:path>
              </a:pathLst>
            </a:custGeom>
            <a:solidFill>
              <a:srgbClr val="FFFFFF"/>
            </a:solidFill>
            <a:ln w="38100" cap="sq" cmpd="sng">
              <a:solidFill>
                <a:srgbClr val="000000"/>
              </a:solidFill>
              <a:prstDash val="solid"/>
              <a:miter lim="8000"/>
              <a:headEnd type="none" w="sm" len="sm"/>
              <a:tailEnd type="none" w="sm" len="sm"/>
            </a:ln>
          </p:spPr>
        </p:sp>
        <p:sp>
          <p:nvSpPr>
            <p:cNvPr id="113" name="Google Shape;113;p5"/>
            <p:cNvSpPr txBox="1"/>
            <p:nvPr/>
          </p:nvSpPr>
          <p:spPr>
            <a:xfrm>
              <a:off x="0" y="-38100"/>
              <a:ext cx="2086200" cy="8508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rgbClr val="000000"/>
                </a:solidFill>
                <a:latin typeface="Calibri"/>
                <a:ea typeface="Calibri"/>
                <a:cs typeface="Calibri"/>
                <a:sym typeface="Calibri"/>
              </a:endParaRPr>
            </a:p>
          </p:txBody>
        </p:sp>
      </p:grpSp>
      <p:sp>
        <p:nvSpPr>
          <p:cNvPr id="2" name="AutoShape 2" descr="Image of ">
            <a:extLst>
              <a:ext uri="{FF2B5EF4-FFF2-40B4-BE49-F238E27FC236}">
                <a16:creationId xmlns:a16="http://schemas.microsoft.com/office/drawing/2014/main" id="{F3F8BC55-5713-8463-AD62-75424C688ADF}"/>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 name="Picture 3">
            <a:extLst>
              <a:ext uri="{FF2B5EF4-FFF2-40B4-BE49-F238E27FC236}">
                <a16:creationId xmlns:a16="http://schemas.microsoft.com/office/drawing/2014/main" id="{9DBBF2A7-480E-754D-A022-E4C3CA5E4787}"/>
              </a:ext>
            </a:extLst>
          </p:cNvPr>
          <p:cNvPicPr>
            <a:picLocks noChangeAspect="1"/>
          </p:cNvPicPr>
          <p:nvPr/>
        </p:nvPicPr>
        <p:blipFill>
          <a:blip r:embed="rId4"/>
          <a:stretch>
            <a:fillRect/>
          </a:stretch>
        </p:blipFill>
        <p:spPr>
          <a:xfrm>
            <a:off x="524746" y="1315249"/>
            <a:ext cx="3962429" cy="3434760"/>
          </a:xfrm>
          <a:prstGeom prst="rect">
            <a:avLst/>
          </a:prstGeom>
        </p:spPr>
      </p:pic>
      <p:pic>
        <p:nvPicPr>
          <p:cNvPr id="6" name="Picture 5">
            <a:extLst>
              <a:ext uri="{FF2B5EF4-FFF2-40B4-BE49-F238E27FC236}">
                <a16:creationId xmlns:a16="http://schemas.microsoft.com/office/drawing/2014/main" id="{17785F77-D933-5EAE-4905-CF40CDC0A5A5}"/>
              </a:ext>
            </a:extLst>
          </p:cNvPr>
          <p:cNvPicPr>
            <a:picLocks noChangeAspect="1"/>
          </p:cNvPicPr>
          <p:nvPr/>
        </p:nvPicPr>
        <p:blipFill>
          <a:blip r:embed="rId5"/>
          <a:stretch>
            <a:fillRect/>
          </a:stretch>
        </p:blipFill>
        <p:spPr>
          <a:xfrm>
            <a:off x="4891808" y="1346723"/>
            <a:ext cx="3960443" cy="340328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g36ba1536f02_0_19"/>
          <p:cNvPicPr preferRelativeResize="0"/>
          <p:nvPr/>
        </p:nvPicPr>
        <p:blipFill rotWithShape="1">
          <a:blip r:embed="rId3">
            <a:alphaModFix/>
          </a:blip>
          <a:srcRect/>
          <a:stretch/>
        </p:blipFill>
        <p:spPr>
          <a:xfrm>
            <a:off x="414075" y="103963"/>
            <a:ext cx="978624" cy="978624"/>
          </a:xfrm>
          <a:prstGeom prst="rect">
            <a:avLst/>
          </a:prstGeom>
          <a:noFill/>
          <a:ln>
            <a:noFill/>
          </a:ln>
        </p:spPr>
      </p:pic>
      <p:sp>
        <p:nvSpPr>
          <p:cNvPr id="129" name="Google Shape;129;g36ba1536f02_0_19"/>
          <p:cNvSpPr txBox="1"/>
          <p:nvPr/>
        </p:nvSpPr>
        <p:spPr>
          <a:xfrm>
            <a:off x="1979700" y="400825"/>
            <a:ext cx="5040300" cy="3849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Clr>
                <a:srgbClr val="000000"/>
              </a:buClr>
              <a:buSzPts val="2500"/>
              <a:buFont typeface="Arial"/>
              <a:buNone/>
            </a:pPr>
            <a:r>
              <a:rPr lang="en-GB" sz="2500" b="1"/>
              <a:t>Conclusion</a:t>
            </a:r>
            <a:endParaRPr sz="700" b="0" i="0" u="none" strike="noStrike" cap="none">
              <a:solidFill>
                <a:srgbClr val="000000"/>
              </a:solidFill>
              <a:latin typeface="Arial"/>
              <a:ea typeface="Arial"/>
              <a:cs typeface="Arial"/>
              <a:sym typeface="Arial"/>
            </a:endParaRPr>
          </a:p>
        </p:txBody>
      </p:sp>
      <p:sp>
        <p:nvSpPr>
          <p:cNvPr id="2" name="TextBox 1">
            <a:extLst>
              <a:ext uri="{FF2B5EF4-FFF2-40B4-BE49-F238E27FC236}">
                <a16:creationId xmlns:a16="http://schemas.microsoft.com/office/drawing/2014/main" id="{5866E64C-F06B-B601-3118-71AC33C1AD59}"/>
              </a:ext>
            </a:extLst>
          </p:cNvPr>
          <p:cNvSpPr txBox="1"/>
          <p:nvPr/>
        </p:nvSpPr>
        <p:spPr>
          <a:xfrm>
            <a:off x="336734" y="1207872"/>
            <a:ext cx="4088530"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
              <a:buChar char="•"/>
            </a:pPr>
            <a:r>
              <a:rPr lang="en-US"/>
              <a:t>Our solution leverages a </a:t>
            </a:r>
            <a:r>
              <a:rPr lang="en-US" b="1"/>
              <a:t>modern full-stack architecture</a:t>
            </a:r>
            <a:r>
              <a:rPr lang="en-US"/>
              <a:t> with Next.js, Supabase, Prisma, and Upstash to ensure scalability, speed, and reliability.</a:t>
            </a:r>
          </a:p>
          <a:p>
            <a:pPr marL="228600" indent="-228600">
              <a:buFont typeface=""/>
              <a:buChar char="•"/>
            </a:pPr>
            <a:endParaRPr lang="en-US"/>
          </a:p>
          <a:p>
            <a:pPr marL="228600" indent="-228600">
              <a:buFont typeface=""/>
              <a:buChar char="•"/>
            </a:pPr>
            <a:r>
              <a:rPr lang="en-US"/>
              <a:t>By integrating </a:t>
            </a:r>
            <a:r>
              <a:rPr lang="en-US" b="1"/>
              <a:t>Google Gemini API</a:t>
            </a:r>
            <a:r>
              <a:rPr lang="en-US"/>
              <a:t>, we enable intelligent, context-aware insights that go beyond traditional systems.</a:t>
            </a:r>
          </a:p>
          <a:p>
            <a:pPr marL="228600" indent="-228600">
              <a:buFont typeface=""/>
              <a:buChar char="•"/>
            </a:pPr>
            <a:endParaRPr lang="en-US"/>
          </a:p>
          <a:p>
            <a:pPr marL="228600" indent="-228600">
              <a:buFont typeface=""/>
              <a:buChar char="•"/>
            </a:pPr>
            <a:r>
              <a:rPr lang="en-US"/>
              <a:t>The methodology ensures a </a:t>
            </a:r>
            <a:r>
              <a:rPr lang="en-US" b="1"/>
              <a:t>user-focused, iterative development cycle</a:t>
            </a:r>
            <a:r>
              <a:rPr lang="en-US"/>
              <a:t>, leading to a practical and efficient product.</a:t>
            </a:r>
          </a:p>
          <a:p>
            <a:pPr marL="228600" indent="-228600">
              <a:buFont typeface=""/>
              <a:buChar char="•"/>
            </a:pPr>
            <a:endParaRPr lang="en-US"/>
          </a:p>
          <a:p>
            <a:pPr marL="228600" indent="-228600">
              <a:buFont typeface=""/>
              <a:buChar char="•"/>
            </a:pPr>
            <a:r>
              <a:rPr lang="en-US"/>
              <a:t>This project demonstrates the potential of combining </a:t>
            </a:r>
            <a:r>
              <a:rPr lang="en-US" b="1"/>
              <a:t>AI-driven intelligence with robust backend infrastructure</a:t>
            </a:r>
            <a:r>
              <a:rPr lang="en-US"/>
              <a:t> to solve real-world problems effectively.</a:t>
            </a:r>
          </a:p>
          <a:p>
            <a:endParaRPr lang="en-US"/>
          </a:p>
          <a:p>
            <a:pPr>
              <a:buFont typeface="Arial"/>
              <a:buChar char="•"/>
            </a:pPr>
            <a:endParaRPr lang="en-US"/>
          </a:p>
          <a:p>
            <a:pPr marL="228600" indent="-228600">
              <a:buFont typeface=""/>
              <a:buChar char="•"/>
            </a:pPr>
            <a:endParaRPr lang="en-US"/>
          </a:p>
        </p:txBody>
      </p:sp>
      <p:pic>
        <p:nvPicPr>
          <p:cNvPr id="3" name="Picture 2" descr="A screenshot of a computer&#10;&#10;AI-generated content may be incorrect.">
            <a:extLst>
              <a:ext uri="{FF2B5EF4-FFF2-40B4-BE49-F238E27FC236}">
                <a16:creationId xmlns:a16="http://schemas.microsoft.com/office/drawing/2014/main" id="{23C7D5AA-8499-0686-CAC5-5497C35FB6DA}"/>
              </a:ext>
            </a:extLst>
          </p:cNvPr>
          <p:cNvPicPr>
            <a:picLocks noChangeAspect="1"/>
          </p:cNvPicPr>
          <p:nvPr/>
        </p:nvPicPr>
        <p:blipFill>
          <a:blip r:embed="rId4"/>
          <a:stretch>
            <a:fillRect/>
          </a:stretch>
        </p:blipFill>
        <p:spPr>
          <a:xfrm>
            <a:off x="4417540" y="941763"/>
            <a:ext cx="4610616" cy="2024299"/>
          </a:xfrm>
          <a:prstGeom prst="rect">
            <a:avLst/>
          </a:prstGeom>
        </p:spPr>
      </p:pic>
      <p:pic>
        <p:nvPicPr>
          <p:cNvPr id="4" name="Picture 3" descr="A screenshot of a black screen&#10;&#10;AI-generated content may be incorrect.">
            <a:extLst>
              <a:ext uri="{FF2B5EF4-FFF2-40B4-BE49-F238E27FC236}">
                <a16:creationId xmlns:a16="http://schemas.microsoft.com/office/drawing/2014/main" id="{5FD09595-8879-1787-D4BB-F7845112D3EB}"/>
              </a:ext>
            </a:extLst>
          </p:cNvPr>
          <p:cNvPicPr>
            <a:picLocks noChangeAspect="1"/>
          </p:cNvPicPr>
          <p:nvPr/>
        </p:nvPicPr>
        <p:blipFill>
          <a:blip r:embed="rId5"/>
          <a:stretch>
            <a:fillRect/>
          </a:stretch>
        </p:blipFill>
        <p:spPr>
          <a:xfrm>
            <a:off x="4425263" y="3056522"/>
            <a:ext cx="4610616" cy="193429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5C2AFF7-A734-7BF0-0636-00EDA3F904DD}"/>
              </a:ext>
            </a:extLst>
          </p:cNvPr>
          <p:cNvSpPr txBox="1"/>
          <p:nvPr/>
        </p:nvSpPr>
        <p:spPr>
          <a:xfrm>
            <a:off x="2065564" y="2049236"/>
            <a:ext cx="583746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dirty="0">
                <a:latin typeface="Merriweather"/>
              </a:rPr>
              <a:t>G​it Hub Repository Link</a:t>
            </a:r>
          </a:p>
          <a:p>
            <a:r>
              <a:rPr lang="en-US">
                <a:hlinkClick r:id="rId2"/>
              </a:rPr>
              <a:t>https://github.com/shreeteja172/Smart-Research-Assistant</a:t>
            </a:r>
            <a:endParaRPr lang="en-US" dirty="0"/>
          </a:p>
        </p:txBody>
      </p:sp>
    </p:spTree>
    <p:extLst>
      <p:ext uri="{BB962C8B-B14F-4D97-AF65-F5344CB8AC3E}">
        <p14:creationId xmlns:p14="http://schemas.microsoft.com/office/powerpoint/2010/main" val="11464705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692</Words>
  <Application>Microsoft Office PowerPoint</Application>
  <PresentationFormat>On-screen Show (16:9)</PresentationFormat>
  <Paragraphs>52</Paragraphs>
  <Slides>8</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Calibri</vt:lpstr>
      <vt:lpstr>Arial</vt:lpstr>
      <vt:lpstr>IBM Plex Sans</vt:lpstr>
      <vt:lpstr>Aptos</vt:lpstr>
      <vt:lpstr>Merriweather</vt:lpstr>
      <vt:lpstr>Arial Rounded MT Bold</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Jai G</dc:creator>
  <cp:lastModifiedBy>Lakshmi narasimha sai Komma</cp:lastModifiedBy>
  <cp:revision>1</cp:revision>
  <dcterms:modified xsi:type="dcterms:W3CDTF">2025-09-19T09:38:53Z</dcterms:modified>
</cp:coreProperties>
</file>